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69" r:id="rId5"/>
    <p:sldId id="260" r:id="rId6"/>
    <p:sldId id="262" r:id="rId7"/>
    <p:sldId id="264" r:id="rId8"/>
    <p:sldId id="271" r:id="rId9"/>
    <p:sldId id="263" r:id="rId10"/>
    <p:sldId id="272" r:id="rId11"/>
    <p:sldId id="276" r:id="rId12"/>
    <p:sldId id="268" r:id="rId13"/>
    <p:sldId id="273" r:id="rId14"/>
    <p:sldId id="274" r:id="rId15"/>
    <p:sldId id="277" r:id="rId16"/>
    <p:sldId id="275" r:id="rId17"/>
    <p:sldId id="265" r:id="rId1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obo Martín Cubas Núñez" initials="JMCN" lastIdx="1" clrIdx="0">
    <p:extLst>
      <p:ext uri="{19B8F6BF-5375-455C-9EA6-DF929625EA0E}">
        <p15:presenceInfo xmlns:p15="http://schemas.microsoft.com/office/powerpoint/2012/main" userId="Jacobo Martín Cubas Núñe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9" autoAdjust="0"/>
    <p:restoredTop sz="72236" autoAdjust="0"/>
  </p:normalViewPr>
  <p:slideViewPr>
    <p:cSldViewPr snapToGrid="0">
      <p:cViewPr>
        <p:scale>
          <a:sx n="100" d="100"/>
          <a:sy n="100" d="100"/>
        </p:scale>
        <p:origin x="-341" y="-1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6FB7C-73AE-43A1-8350-2CF1495D81B1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2504C9-2593-4C58-B18F-7E070A2027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1354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Buenos días, como ya sabéis, me llamo Jacobo y voy a presentaros mi trabajo final.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1112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Limpieza de </a:t>
            </a:r>
            <a:r>
              <a:rPr lang="es-ES" sz="1400" b="1" dirty="0" err="1">
                <a:latin typeface="Caviar Dreams" panose="020B0402020204020504" pitchFamily="34" charset="0"/>
              </a:rPr>
              <a:t>dataset</a:t>
            </a:r>
            <a:r>
              <a:rPr lang="es-ES" sz="1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Pasando valores numéricos a 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	categóricos</a:t>
            </a: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El siguiente paso fue: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4405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Introducir la información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34559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Realizar distintas </a:t>
            </a:r>
            <a:r>
              <a:rPr lang="es-ES" sz="1200" dirty="0" err="1">
                <a:latin typeface="Caviar Dreams" panose="020B0402020204020504" pitchFamily="34" charset="0"/>
              </a:rPr>
              <a:t>Queries</a:t>
            </a:r>
            <a:r>
              <a:rPr lang="es-ES" sz="1200" dirty="0">
                <a:latin typeface="Caviar Dreams" panose="020B0402020204020504" pitchFamily="34" charset="0"/>
              </a:rPr>
              <a:t> para obtener los datos deseados de la base de datos en cada momento.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7340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El ultimo paso fue:</a:t>
            </a:r>
          </a:p>
          <a:p>
            <a:pPr marL="0" indent="0">
              <a:buNone/>
            </a:pPr>
            <a:r>
              <a:rPr lang="es-ES" sz="1400" b="1" dirty="0">
                <a:latin typeface="Caviar Dreams" panose="020B0402020204020504" pitchFamily="34" charset="0"/>
              </a:rPr>
              <a:t>Entrenar el modelo y esto lo hice:</a:t>
            </a:r>
          </a:p>
          <a:p>
            <a:pPr marL="0" indent="0">
              <a:buNone/>
            </a:pPr>
            <a:endParaRPr lang="es-ES" sz="14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Eliminando las columnas correlacionadas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Realizando el Train – Test – Split, en este caso </a:t>
            </a:r>
            <a:r>
              <a:rPr lang="es-ES" sz="1200" dirty="0" err="1">
                <a:latin typeface="Caviar Dreams" panose="020B0402020204020504" pitchFamily="34" charset="0"/>
              </a:rPr>
              <a:t>dividi</a:t>
            </a:r>
            <a:r>
              <a:rPr lang="es-ES" sz="1200" dirty="0">
                <a:latin typeface="Caviar Dreams" panose="020B0402020204020504" pitchFamily="34" charset="0"/>
              </a:rPr>
              <a:t> el </a:t>
            </a:r>
            <a:r>
              <a:rPr lang="es-ES" sz="1200" dirty="0" err="1">
                <a:latin typeface="Caviar Dreams" panose="020B0402020204020504" pitchFamily="34" charset="0"/>
              </a:rPr>
              <a:t>dataset</a:t>
            </a:r>
            <a:r>
              <a:rPr lang="es-ES" sz="1200" dirty="0">
                <a:latin typeface="Caviar Dreams" panose="020B0402020204020504" pitchFamily="34" charset="0"/>
              </a:rPr>
              <a:t> original (mas de 16 000 filas) y me guarde el 10% de los datos para tener un segundo test de comprobación, de forma que para entrenar los modelos volví a realizar un </a:t>
            </a:r>
            <a:r>
              <a:rPr lang="es-ES" sz="1200" dirty="0" err="1">
                <a:latin typeface="Caviar Dreams" panose="020B0402020204020504" pitchFamily="34" charset="0"/>
              </a:rPr>
              <a:t>train</a:t>
            </a:r>
            <a:r>
              <a:rPr lang="es-ES" sz="1200" dirty="0">
                <a:latin typeface="Caviar Dreams" panose="020B0402020204020504" pitchFamily="34" charset="0"/>
              </a:rPr>
              <a:t> test Split con las cerca de 15 000 filas restantes.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Pasado este paso….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07362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Entrene varios modelos y también lo comprobé con h2o</a:t>
            </a: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</a:t>
            </a:r>
            <a:r>
              <a:rPr lang="es-ES" sz="1200" dirty="0" err="1">
                <a:latin typeface="Caviar Dreams" panose="020B0402020204020504" pitchFamily="34" charset="0"/>
              </a:rPr>
              <a:t>Probe</a:t>
            </a:r>
            <a:r>
              <a:rPr lang="es-ES" sz="1200" dirty="0">
                <a:latin typeface="Caviar Dreams" panose="020B0402020204020504" pitchFamily="34" charset="0"/>
              </a:rPr>
              <a:t> distintos </a:t>
            </a:r>
            <a:r>
              <a:rPr lang="es-ES" sz="1200" dirty="0" err="1">
                <a:latin typeface="Caviar Dreams" panose="020B0402020204020504" pitchFamily="34" charset="0"/>
              </a:rPr>
              <a:t>hiperparametros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- Probar el mejor modelo</a:t>
            </a:r>
          </a:p>
          <a:p>
            <a:r>
              <a:rPr lang="es-ES" dirty="0"/>
              <a:t> 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2380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 Finalmente el modelo elegido fue un </a:t>
            </a:r>
            <a:r>
              <a:rPr lang="es-ES" sz="1200" dirty="0" err="1">
                <a:latin typeface="Caviar Dreams" panose="020B0402020204020504" pitchFamily="34" charset="0"/>
              </a:rPr>
              <a:t>Random</a:t>
            </a:r>
            <a:r>
              <a:rPr lang="es-ES" sz="1200" dirty="0">
                <a:latin typeface="Caviar Dreams" panose="020B0402020204020504" pitchFamily="34" charset="0"/>
              </a:rPr>
              <a:t> Forest </a:t>
            </a:r>
            <a:r>
              <a:rPr lang="es-ES" sz="1200" dirty="0" err="1">
                <a:latin typeface="Caviar Dreams" panose="020B0402020204020504" pitchFamily="34" charset="0"/>
              </a:rPr>
              <a:t>Regressor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Con un </a:t>
            </a:r>
            <a:r>
              <a:rPr lang="es-ES" sz="1200" dirty="0" err="1">
                <a:latin typeface="Caviar Dreams" panose="020B0402020204020504" pitchFamily="34" charset="0"/>
              </a:rPr>
              <a:t>Root</a:t>
            </a:r>
            <a:r>
              <a:rPr lang="es-ES" sz="1200" dirty="0">
                <a:latin typeface="Caviar Dreams" panose="020B0402020204020504" pitchFamily="34" charset="0"/>
              </a:rPr>
              <a:t> Mean </a:t>
            </a:r>
            <a:r>
              <a:rPr lang="es-ES" sz="1200" dirty="0" err="1">
                <a:latin typeface="Caviar Dreams" panose="020B0402020204020504" pitchFamily="34" charset="0"/>
              </a:rPr>
              <a:t>squared</a:t>
            </a:r>
            <a:r>
              <a:rPr lang="es-ES" sz="1200" dirty="0">
                <a:latin typeface="Caviar Dreams" panose="020B0402020204020504" pitchFamily="34" charset="0"/>
              </a:rPr>
              <a:t> error de 45.0000 (7% del valor medio) y un R2_score del 97%</a:t>
            </a:r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539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Como paso final os voy a enseñar la aplicación y como funciona</a:t>
            </a:r>
          </a:p>
          <a:p>
            <a:r>
              <a:rPr lang="es-ES" dirty="0"/>
              <a:t>housecoin.herokuapp.com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3415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19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288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 por eso que les presento </a:t>
            </a:r>
            <a:r>
              <a:rPr lang="es-ES" sz="1200" b="1" dirty="0">
                <a:latin typeface="Caviar Dreams" panose="020B0402020204020504" pitchFamily="34" charset="0"/>
              </a:rPr>
              <a:t>House </a:t>
            </a:r>
            <a:r>
              <a:rPr lang="es-ES" sz="1200" b="1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5470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1200" b="1" dirty="0">
                <a:latin typeface="Caviar Dreams" panose="020B0402020204020504" pitchFamily="34" charset="0"/>
              </a:rPr>
              <a:t>Machine </a:t>
            </a:r>
            <a:r>
              <a:rPr lang="es-ES" sz="1200" b="1" dirty="0" err="1">
                <a:latin typeface="Caviar Dreams" panose="020B0402020204020504" pitchFamily="34" charset="0"/>
              </a:rPr>
              <a:t>Learning</a:t>
            </a:r>
            <a:r>
              <a:rPr lang="es-ES" sz="12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1200" b="1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1200" dirty="0">
                <a:latin typeface="Caviar Dreams" panose="020B0402020204020504" pitchFamily="34" charset="0"/>
              </a:rPr>
              <a:t>Tiene una eficiencia del 92%.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785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1200" b="1" dirty="0">
                <a:latin typeface="Caviar Dreams" panose="020B0402020204020504" pitchFamily="34" charset="0"/>
              </a:rPr>
              <a:t>16 000 viviendas, </a:t>
            </a:r>
            <a:r>
              <a:rPr lang="es-ES" sz="1200" dirty="0">
                <a:latin typeface="Caviar Dreams" panose="020B0402020204020504" pitchFamily="34" charset="0"/>
              </a:rPr>
              <a:t> del mercado actual con distintas características.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523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Además House </a:t>
            </a:r>
            <a:r>
              <a:rPr lang="es-ES" sz="1200" dirty="0" err="1">
                <a:latin typeface="Caviar Dreams" panose="020B0402020204020504" pitchFamily="34" charset="0"/>
              </a:rPr>
              <a:t>Coin</a:t>
            </a:r>
            <a:r>
              <a:rPr lang="es-ES" sz="120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609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dirty="0">
                <a:effectLst/>
                <a:latin typeface="Segoe UI" panose="020B0502040204020203" pitchFamily="34" charset="0"/>
              </a:rPr>
              <a:t>Lo siento pero no, </a:t>
            </a:r>
            <a:r>
              <a:rPr lang="es-ES" sz="1800" dirty="0" err="1">
                <a:effectLst/>
                <a:latin typeface="Segoe UI" panose="020B0502040204020203" pitchFamily="34" charset="0"/>
              </a:rPr>
              <a:t>todavia</a:t>
            </a:r>
            <a:r>
              <a:rPr lang="es-ES" sz="1800" dirty="0">
                <a:effectLst/>
                <a:latin typeface="Segoe UI" panose="020B0502040204020203" pitchFamily="34" charset="0"/>
              </a:rPr>
              <a:t> queda lo más interesante, ver como he llegado a esto.</a:t>
            </a:r>
            <a:endParaRPr lang="es-ES" sz="1800" dirty="0">
              <a:effectLst/>
              <a:latin typeface="Arial" panose="020B0604020202020204" pitchFamily="34" charset="0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19185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1200" b="1" dirty="0">
                <a:latin typeface="Caviar Dreams" panose="020B0402020204020504" pitchFamily="34" charset="0"/>
              </a:rPr>
              <a:t>lenguajes</a:t>
            </a:r>
            <a:r>
              <a:rPr lang="es-ES" sz="1200" dirty="0">
                <a:latin typeface="Caviar Dreams" panose="020B0402020204020504" pitchFamily="34" charset="0"/>
              </a:rPr>
              <a:t> y </a:t>
            </a:r>
            <a:r>
              <a:rPr lang="es-ES" sz="1200" b="1" dirty="0">
                <a:latin typeface="Caviar Dreams" panose="020B0402020204020504" pitchFamily="34" charset="0"/>
              </a:rPr>
              <a:t>programas</a:t>
            </a:r>
            <a:r>
              <a:rPr lang="es-ES" sz="1200" dirty="0">
                <a:latin typeface="Caviar Dreams" panose="020B0402020204020504" pitchFamily="34" charset="0"/>
              </a:rPr>
              <a:t>. Como Python, </a:t>
            </a:r>
            <a:r>
              <a:rPr lang="es-ES" sz="1200" dirty="0" err="1">
                <a:latin typeface="Caviar Dreams" panose="020B0402020204020504" pitchFamily="34" charset="0"/>
              </a:rPr>
              <a:t>sql</a:t>
            </a:r>
            <a:r>
              <a:rPr lang="es-ES" sz="1200" dirty="0">
                <a:latin typeface="Caviar Dreams" panose="020B0402020204020504" pitchFamily="34" charset="0"/>
              </a:rPr>
              <a:t>, </a:t>
            </a:r>
            <a:r>
              <a:rPr lang="es-ES" sz="1200" dirty="0" err="1">
                <a:latin typeface="Caviar Dreams" panose="020B0402020204020504" pitchFamily="34" charset="0"/>
              </a:rPr>
              <a:t>jupyter</a:t>
            </a:r>
            <a:r>
              <a:rPr lang="es-ES" sz="1200" dirty="0">
                <a:latin typeface="Caviar Dreams" panose="020B0402020204020504" pitchFamily="34" charset="0"/>
              </a:rPr>
              <a:t> notebook, </a:t>
            </a:r>
            <a:r>
              <a:rPr lang="es-ES" sz="1200" dirty="0" err="1">
                <a:latin typeface="Caviar Dreams" panose="020B0402020204020504" pitchFamily="34" charset="0"/>
              </a:rPr>
              <a:t>streamlit</a:t>
            </a:r>
            <a:r>
              <a:rPr lang="es-ES" sz="1200">
                <a:latin typeface="Caviar Dreams" panose="020B0402020204020504" pitchFamily="34" charset="0"/>
              </a:rPr>
              <a:t>, …</a:t>
            </a:r>
            <a:endParaRPr lang="es-ES" sz="1200" dirty="0">
              <a:latin typeface="Caviar Dreams" panose="020B04020202040205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dirty="0">
                <a:latin typeface="Caviar Dreams" panose="020B0402020204020504" pitchFamily="34" charset="0"/>
              </a:rPr>
              <a:t>Los pasos que he llevado a cabo son: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504C9-2593-4C58-B18F-7E070A20275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392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C3A2B7-F710-48A4-85BA-9B4D11A4B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EC6A1C4-2695-417D-A378-15DB07F72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138B21-8540-4800-80A8-7A147F20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8335F40-AA4E-4409-865B-B1DBE8099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00EED9-DCC4-4751-85B4-CF10CCD06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6143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00EE1-5726-46C5-841F-59A9527BA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7A632CB-9DC0-4371-8255-7CCE4DA4E2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C2AE90-7887-471F-A417-544B72FEB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5AD76-5288-4443-B7D9-5DBB3F43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8FFF06-3C5A-4DBE-AC72-ADED6FE90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6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E3EFEBE-CF41-415D-8E15-8DE46035BD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1095D-4DF3-4E7F-A4F6-1DADB65D7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EF8060-35CC-4064-80E1-23A3660C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5E79C9-E495-40FB-81E3-E2A8830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DD6483-5944-47C7-84D0-01921F91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99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AD437E-759B-438B-A485-FC6EA6AF5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DA796C-A099-46C0-980D-4EB0DA460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D1CA5E-DCC1-4013-ACB4-706404EF9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C16FF2-4DA5-4B22-9422-D2C1C8BE5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F74149-DB6D-4E9A-81F7-9077F2BE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4586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7DC5-6027-40C0-AAAE-D94FBDCAD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043EBE-862E-477B-9016-3AAFDEC00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276DCE-20F2-4D9B-BB7B-BA1902037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E3059C-1E1F-4EA9-908E-921AA946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2D4E17-ABBF-4641-B026-78C2A7FB7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507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FEC08A-12D9-4267-BE18-4AB0B627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23E46-E5F2-4623-8FD6-E71462A4F2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E708D0-0CCD-453F-AD9A-B480617D75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122B14E-26C7-4239-BCE3-9844C388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E349B3-1BCF-47CA-B24B-F3ECF32DA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A65EC88-6649-49FD-A697-BB0A583BB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357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35249-4830-4019-9452-81910CF8E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DA1DCE-6726-409F-B33E-2143C1F67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3ADC1DD-98CE-411A-AD4A-23D64836C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C7AC2D1-657C-48A5-8C7E-3F9913B31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8E2EBF-CA52-4E38-81E7-F42D12F7C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8E9400C-2ED2-4FA5-A770-08FA9FAED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B2AA23D-F6F7-4F2B-8769-985F36968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366E59-54C5-4640-ADC2-B62E80060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7606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D4AB9-2FEE-401A-98E6-40DCA2B11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7CA6BF-F681-4A9E-8757-2FC21549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338168-3756-4E10-B8F3-946D1F67B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F443D89-6E86-4DD1-A81C-BB4AB7CB3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1397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CD54712-FE8B-4CA3-A803-7B69AA4F6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97A19A9-1B8C-42CD-930A-49BCDDAE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D8830C-7BBB-4F07-BBEB-355700D79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17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8B034-D5AE-48D9-AC5E-6D012D468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72C74D-39F7-453F-B2A5-175FE5ED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030A3B8-B887-440F-BF43-95B736D235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9043E8-3223-46EB-A202-89641E1A7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DE3339D-BEAF-40C2-8E57-FEE37CD9E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EA7C7F6-D19D-4201-AC03-870B6DFE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675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F1CAE-19DA-4EFB-A0E5-050961763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5189181-CDC9-4B4C-81A3-A5983D54B3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A0C3DC-C422-479A-8299-EB53102705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8BC3C1-54A7-40CA-8156-66E058E79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14A819-B90F-4286-A9D0-ED3BB7613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E263AE-FD07-4032-A5D6-9A9A8AF8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2697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F881AA6-92B2-4671-B15A-C030253C5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E47B81A-BF5B-47E4-A8E0-BF14DF536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A07D88-F9EA-4B61-842A-CCD4096360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9A998-F744-4685-B1F7-25DACA3B3F2D}" type="datetimeFigureOut">
              <a:rPr lang="es-ES" smtClean="0"/>
              <a:t>20/05/2021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DD5102-71CD-4B76-85D3-8E52A5E2D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247E8-E131-4BEE-BF8B-F7697BAA2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FC16-C2C8-4C7C-B86F-E8ACA6BA781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15780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://192.168.1.61:8501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C7F55EAC-550A-4BDD-9099-3F20B8FA0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DC4F5A5F-493F-49AE-89B6-D5AF5EBC8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6724001 w 12192000"/>
              <a:gd name="connsiteY0" fmla="*/ 434021 h 6858000"/>
              <a:gd name="connsiteX1" fmla="*/ 6471155 w 12192000"/>
              <a:gd name="connsiteY1" fmla="*/ 434599 h 6858000"/>
              <a:gd name="connsiteX2" fmla="*/ 5384913 w 12192000"/>
              <a:gd name="connsiteY2" fmla="*/ 497971 h 6858000"/>
              <a:gd name="connsiteX3" fmla="*/ 4818280 w 12192000"/>
              <a:gd name="connsiteY3" fmla="*/ 541802 h 6858000"/>
              <a:gd name="connsiteX4" fmla="*/ 3965428 w 12192000"/>
              <a:gd name="connsiteY4" fmla="*/ 675942 h 6858000"/>
              <a:gd name="connsiteX5" fmla="*/ 3699528 w 12192000"/>
              <a:gd name="connsiteY5" fmla="*/ 770472 h 6858000"/>
              <a:gd name="connsiteX6" fmla="*/ 3438854 w 12192000"/>
              <a:gd name="connsiteY6" fmla="*/ 834899 h 6858000"/>
              <a:gd name="connsiteX7" fmla="*/ 3367443 w 12192000"/>
              <a:gd name="connsiteY7" fmla="*/ 893518 h 6858000"/>
              <a:gd name="connsiteX8" fmla="*/ 3467301 w 12192000"/>
              <a:gd name="connsiteY8" fmla="*/ 953722 h 6858000"/>
              <a:gd name="connsiteX9" fmla="*/ 3889955 w 12192000"/>
              <a:gd name="connsiteY9" fmla="*/ 977486 h 6858000"/>
              <a:gd name="connsiteX10" fmla="*/ 3502135 w 12192000"/>
              <a:gd name="connsiteY10" fmla="*/ 1054062 h 6858000"/>
              <a:gd name="connsiteX11" fmla="*/ 4072832 w 12192000"/>
              <a:gd name="connsiteY11" fmla="*/ 1017622 h 6858000"/>
              <a:gd name="connsiteX12" fmla="*/ 4244099 w 12192000"/>
              <a:gd name="connsiteY12" fmla="*/ 1030825 h 6858000"/>
              <a:gd name="connsiteX13" fmla="*/ 4095475 w 12192000"/>
              <a:gd name="connsiteY13" fmla="*/ 1092084 h 6858000"/>
              <a:gd name="connsiteX14" fmla="*/ 3327386 w 12192000"/>
              <a:gd name="connsiteY14" fmla="*/ 1215660 h 6858000"/>
              <a:gd name="connsiteX15" fmla="*/ 3254813 w 12192000"/>
              <a:gd name="connsiteY15" fmla="*/ 1226749 h 6858000"/>
              <a:gd name="connsiteX16" fmla="*/ 2776427 w 12192000"/>
              <a:gd name="connsiteY16" fmla="*/ 1401552 h 6858000"/>
              <a:gd name="connsiteX17" fmla="*/ 3063226 w 12192000"/>
              <a:gd name="connsiteY17" fmla="*/ 1384124 h 6858000"/>
              <a:gd name="connsiteX18" fmla="*/ 2754945 w 12192000"/>
              <a:gd name="connsiteY18" fmla="*/ 1495025 h 6858000"/>
              <a:gd name="connsiteX19" fmla="*/ 2381061 w 12192000"/>
              <a:gd name="connsiteY19" fmla="*/ 1619658 h 6858000"/>
              <a:gd name="connsiteX20" fmla="*/ 2008336 w 12192000"/>
              <a:gd name="connsiteY20" fmla="*/ 1814527 h 6858000"/>
              <a:gd name="connsiteX21" fmla="*/ 1740695 w 12192000"/>
              <a:gd name="connsiteY21" fmla="*/ 1914337 h 6858000"/>
              <a:gd name="connsiteX22" fmla="*/ 1787720 w 12192000"/>
              <a:gd name="connsiteY22" fmla="*/ 1991970 h 6858000"/>
              <a:gd name="connsiteX23" fmla="*/ 1754048 w 12192000"/>
              <a:gd name="connsiteY23" fmla="*/ 2078049 h 6858000"/>
              <a:gd name="connsiteX24" fmla="*/ 2228951 w 12192000"/>
              <a:gd name="connsiteY24" fmla="*/ 1996721 h 6858000"/>
              <a:gd name="connsiteX25" fmla="*/ 2054781 w 12192000"/>
              <a:gd name="connsiteY25" fmla="*/ 2053228 h 6858000"/>
              <a:gd name="connsiteX26" fmla="*/ 1985693 w 12192000"/>
              <a:gd name="connsiteY26" fmla="*/ 2109207 h 6858000"/>
              <a:gd name="connsiteX27" fmla="*/ 2061168 w 12192000"/>
              <a:gd name="connsiteY27" fmla="*/ 2130859 h 6858000"/>
              <a:gd name="connsiteX28" fmla="*/ 2388026 w 12192000"/>
              <a:gd name="connsiteY28" fmla="*/ 2184726 h 6858000"/>
              <a:gd name="connsiteX29" fmla="*/ 1560719 w 12192000"/>
              <a:gd name="connsiteY29" fmla="*/ 2384876 h 6858000"/>
              <a:gd name="connsiteX30" fmla="*/ 1679734 w 12192000"/>
              <a:gd name="connsiteY30" fmla="*/ 2400191 h 6858000"/>
              <a:gd name="connsiteX31" fmla="*/ 2882089 w 12192000"/>
              <a:gd name="connsiteY31" fmla="*/ 2383292 h 6858000"/>
              <a:gd name="connsiteX32" fmla="*/ 3116638 w 12192000"/>
              <a:gd name="connsiteY32" fmla="*/ 2359528 h 6858000"/>
              <a:gd name="connsiteX33" fmla="*/ 2897765 w 12192000"/>
              <a:gd name="connsiteY33" fmla="*/ 2758243 h 6858000"/>
              <a:gd name="connsiteX34" fmla="*/ 2981367 w 12192000"/>
              <a:gd name="connsiteY34" fmla="*/ 2829008 h 6858000"/>
              <a:gd name="connsiteX35" fmla="*/ 2682955 w 12192000"/>
              <a:gd name="connsiteY35" fmla="*/ 2846436 h 6858000"/>
              <a:gd name="connsiteX36" fmla="*/ 2099485 w 12192000"/>
              <a:gd name="connsiteY36" fmla="*/ 3066653 h 6858000"/>
              <a:gd name="connsiteX37" fmla="*/ 1807460 w 12192000"/>
              <a:gd name="connsiteY37" fmla="*/ 3454808 h 6858000"/>
              <a:gd name="connsiteX38" fmla="*/ 1921251 w 12192000"/>
              <a:gd name="connsiteY38" fmla="*/ 3540889 h 6858000"/>
              <a:gd name="connsiteX39" fmla="*/ 1453313 w 12192000"/>
              <a:gd name="connsiteY39" fmla="*/ 3637002 h 6858000"/>
              <a:gd name="connsiteX40" fmla="*/ 1686122 w 12192000"/>
              <a:gd name="connsiteY40" fmla="*/ 3667634 h 6858000"/>
              <a:gd name="connsiteX41" fmla="*/ 1513692 w 12192000"/>
              <a:gd name="connsiteY41" fmla="*/ 3725196 h 6858000"/>
              <a:gd name="connsiteX42" fmla="*/ 1369711 w 12192000"/>
              <a:gd name="connsiteY42" fmla="*/ 3826063 h 6858000"/>
              <a:gd name="connsiteX43" fmla="*/ 2051298 w 12192000"/>
              <a:gd name="connsiteY43" fmla="*/ 3754242 h 6858000"/>
              <a:gd name="connsiteX44" fmla="*/ 2245207 w 12192000"/>
              <a:gd name="connsiteY44" fmla="*/ 3797018 h 6858000"/>
              <a:gd name="connsiteX45" fmla="*/ 2353192 w 12192000"/>
              <a:gd name="connsiteY45" fmla="*/ 3796489 h 6858000"/>
              <a:gd name="connsiteX46" fmla="*/ 2490207 w 12192000"/>
              <a:gd name="connsiteY46" fmla="*/ 3801242 h 6858000"/>
              <a:gd name="connsiteX47" fmla="*/ 2375835 w 12192000"/>
              <a:gd name="connsiteY47" fmla="*/ 3839794 h 6858000"/>
              <a:gd name="connsiteX48" fmla="*/ 2522138 w 12192000"/>
              <a:gd name="connsiteY48" fmla="*/ 4009841 h 6858000"/>
              <a:gd name="connsiteX49" fmla="*/ 1998466 w 12192000"/>
              <a:gd name="connsiteY49" fmla="*/ 4130778 h 6858000"/>
              <a:gd name="connsiteX50" fmla="*/ 2114580 w 12192000"/>
              <a:gd name="connsiteY50" fmla="*/ 4154543 h 6858000"/>
              <a:gd name="connsiteX51" fmla="*/ 2177862 w 12192000"/>
              <a:gd name="connsiteY51" fmla="*/ 4189925 h 6858000"/>
              <a:gd name="connsiteX52" fmla="*/ 1868419 w 12192000"/>
              <a:gd name="connsiteY52" fmla="*/ 4382153 h 6858000"/>
              <a:gd name="connsiteX53" fmla="*/ 2279460 w 12192000"/>
              <a:gd name="connsiteY53" fmla="*/ 4356805 h 6858000"/>
              <a:gd name="connsiteX54" fmla="*/ 2029817 w 12192000"/>
              <a:gd name="connsiteY54" fmla="*/ 4468235 h 6858000"/>
              <a:gd name="connsiteX55" fmla="*/ 1560137 w 12192000"/>
              <a:gd name="connsiteY55" fmla="*/ 4730172 h 6858000"/>
              <a:gd name="connsiteX56" fmla="*/ 1956664 w 12192000"/>
              <a:gd name="connsiteY56" fmla="*/ 4820477 h 6858000"/>
              <a:gd name="connsiteX57" fmla="*/ 3268168 w 12192000"/>
              <a:gd name="connsiteY57" fmla="*/ 4852692 h 6858000"/>
              <a:gd name="connsiteX58" fmla="*/ 2807197 w 12192000"/>
              <a:gd name="connsiteY58" fmla="*/ 4939300 h 6858000"/>
              <a:gd name="connsiteX59" fmla="*/ 2721272 w 12192000"/>
              <a:gd name="connsiteY59" fmla="*/ 4970458 h 6858000"/>
              <a:gd name="connsiteX60" fmla="*/ 2802552 w 12192000"/>
              <a:gd name="connsiteY60" fmla="*/ 5014291 h 6858000"/>
              <a:gd name="connsiteX61" fmla="*/ 2537812 w 12192000"/>
              <a:gd name="connsiteY61" fmla="*/ 5053898 h 6858000"/>
              <a:gd name="connsiteX62" fmla="*/ 2569744 w 12192000"/>
              <a:gd name="connsiteY62" fmla="*/ 5153182 h 6858000"/>
              <a:gd name="connsiteX63" fmla="*/ 1987436 w 12192000"/>
              <a:gd name="connsiteY63" fmla="*/ 5334320 h 6858000"/>
              <a:gd name="connsiteX64" fmla="*/ 1972921 w 12192000"/>
              <a:gd name="connsiteY64" fmla="*/ 5382376 h 6858000"/>
              <a:gd name="connsiteX65" fmla="*/ 2341001 w 12192000"/>
              <a:gd name="connsiteY65" fmla="*/ 5360725 h 6858000"/>
              <a:gd name="connsiteX66" fmla="*/ 2710822 w 12192000"/>
              <a:gd name="connsiteY66" fmla="*/ 5418816 h 6858000"/>
              <a:gd name="connsiteX67" fmla="*/ 2833903 w 12192000"/>
              <a:gd name="connsiteY67" fmla="*/ 5413007 h 6858000"/>
              <a:gd name="connsiteX68" fmla="*/ 3011556 w 12192000"/>
              <a:gd name="connsiteY68" fmla="*/ 5399276 h 6858000"/>
              <a:gd name="connsiteX69" fmla="*/ 3254233 w 12192000"/>
              <a:gd name="connsiteY69" fmla="*/ 5439412 h 6858000"/>
              <a:gd name="connsiteX70" fmla="*/ 2792101 w 12192000"/>
              <a:gd name="connsiteY70" fmla="*/ 5471625 h 6858000"/>
              <a:gd name="connsiteX71" fmla="*/ 2977303 w 12192000"/>
              <a:gd name="connsiteY71" fmla="*/ 5539751 h 6858000"/>
              <a:gd name="connsiteX72" fmla="*/ 3656566 w 12192000"/>
              <a:gd name="connsiteY72" fmla="*/ 5678642 h 6858000"/>
              <a:gd name="connsiteX73" fmla="*/ 4858340 w 12192000"/>
              <a:gd name="connsiteY73" fmla="*/ 5969625 h 6858000"/>
              <a:gd name="connsiteX74" fmla="*/ 5296668 w 12192000"/>
              <a:gd name="connsiteY74" fmla="*/ 6043559 h 6858000"/>
              <a:gd name="connsiteX75" fmla="*/ 5456323 w 12192000"/>
              <a:gd name="connsiteY75" fmla="*/ 6042502 h 6858000"/>
              <a:gd name="connsiteX76" fmla="*/ 5267058 w 12192000"/>
              <a:gd name="connsiteY76" fmla="*/ 6100066 h 6858000"/>
              <a:gd name="connsiteX77" fmla="*/ 7095266 w 12192000"/>
              <a:gd name="connsiteY77" fmla="*/ 6287541 h 6858000"/>
              <a:gd name="connsiteX78" fmla="*/ 9707235 w 12192000"/>
              <a:gd name="connsiteY78" fmla="*/ 5994446 h 6858000"/>
              <a:gd name="connsiteX79" fmla="*/ 10083442 w 12192000"/>
              <a:gd name="connsiteY79" fmla="*/ 5678642 h 6858000"/>
              <a:gd name="connsiteX80" fmla="*/ 10338892 w 12192000"/>
              <a:gd name="connsiteY80" fmla="*/ 4650957 h 6858000"/>
              <a:gd name="connsiteX81" fmla="*/ 10628013 w 12192000"/>
              <a:gd name="connsiteY81" fmla="*/ 4411198 h 6858000"/>
              <a:gd name="connsiteX82" fmla="*/ 10802766 w 12192000"/>
              <a:gd name="connsiteY82" fmla="*/ 4258050 h 6858000"/>
              <a:gd name="connsiteX83" fmla="*/ 10614662 w 12192000"/>
              <a:gd name="connsiteY83" fmla="*/ 4150318 h 6858000"/>
              <a:gd name="connsiteX84" fmla="*/ 10681427 w 12192000"/>
              <a:gd name="connsiteY84" fmla="*/ 4054203 h 6858000"/>
              <a:gd name="connsiteX85" fmla="*/ 10520029 w 12192000"/>
              <a:gd name="connsiteY85" fmla="*/ 3804411 h 6858000"/>
              <a:gd name="connsiteX86" fmla="*/ 10568798 w 12192000"/>
              <a:gd name="connsiteY86" fmla="*/ 3466426 h 6858000"/>
              <a:gd name="connsiteX87" fmla="*/ 10499709 w 12192000"/>
              <a:gd name="connsiteY87" fmla="*/ 3166465 h 6858000"/>
              <a:gd name="connsiteX88" fmla="*/ 10489840 w 12192000"/>
              <a:gd name="connsiteY88" fmla="*/ 2546475 h 6858000"/>
              <a:gd name="connsiteX89" fmla="*/ 10584471 w 12192000"/>
              <a:gd name="connsiteY89" fmla="*/ 2512148 h 6858000"/>
              <a:gd name="connsiteX90" fmla="*/ 10695942 w 12192000"/>
              <a:gd name="connsiteY90" fmla="*/ 2358471 h 6858000"/>
              <a:gd name="connsiteX91" fmla="*/ 10732516 w 12192000"/>
              <a:gd name="connsiteY91" fmla="*/ 2287706 h 6858000"/>
              <a:gd name="connsiteX92" fmla="*/ 10731357 w 12192000"/>
              <a:gd name="connsiteY92" fmla="*/ 2137725 h 6858000"/>
              <a:gd name="connsiteX93" fmla="*/ 10678525 w 12192000"/>
              <a:gd name="connsiteY93" fmla="*/ 2070656 h 6858000"/>
              <a:gd name="connsiteX94" fmla="*/ 10735999 w 12192000"/>
              <a:gd name="connsiteY94" fmla="*/ 1956587 h 6858000"/>
              <a:gd name="connsiteX95" fmla="*/ 10824246 w 12192000"/>
              <a:gd name="connsiteY95" fmla="*/ 1862584 h 6858000"/>
              <a:gd name="connsiteX96" fmla="*/ 10773156 w 12192000"/>
              <a:gd name="connsiteY96" fmla="*/ 1768054 h 6858000"/>
              <a:gd name="connsiteX97" fmla="*/ 10716261 w 12192000"/>
              <a:gd name="connsiteY97" fmla="*/ 1678278 h 6858000"/>
              <a:gd name="connsiteX98" fmla="*/ 10554864 w 12192000"/>
              <a:gd name="connsiteY98" fmla="*/ 1477599 h 6858000"/>
              <a:gd name="connsiteX99" fmla="*/ 10267483 w 12192000"/>
              <a:gd name="connsiteY99" fmla="*/ 1324977 h 6858000"/>
              <a:gd name="connsiteX100" fmla="*/ 9913337 w 12192000"/>
              <a:gd name="connsiteY100" fmla="*/ 1202458 h 6858000"/>
              <a:gd name="connsiteX101" fmla="*/ 10024805 w 12192000"/>
              <a:gd name="connsiteY101" fmla="*/ 1124827 h 6858000"/>
              <a:gd name="connsiteX102" fmla="*/ 9411726 w 12192000"/>
              <a:gd name="connsiteY102" fmla="*/ 980655 h 6858000"/>
              <a:gd name="connsiteX103" fmla="*/ 9930753 w 12192000"/>
              <a:gd name="connsiteY103" fmla="*/ 901968 h 6858000"/>
              <a:gd name="connsiteX104" fmla="*/ 9894178 w 12192000"/>
              <a:gd name="connsiteY104" fmla="*/ 871339 h 6858000"/>
              <a:gd name="connsiteX105" fmla="*/ 9858182 w 12192000"/>
              <a:gd name="connsiteY105" fmla="*/ 839125 h 6858000"/>
              <a:gd name="connsiteX106" fmla="*/ 10131050 w 12192000"/>
              <a:gd name="connsiteY106" fmla="*/ 792652 h 6858000"/>
              <a:gd name="connsiteX107" fmla="*/ 10006808 w 12192000"/>
              <a:gd name="connsiteY107" fmla="*/ 731920 h 6858000"/>
              <a:gd name="connsiteX108" fmla="*/ 10233809 w 12192000"/>
              <a:gd name="connsiteY108" fmla="*/ 710268 h 6858000"/>
              <a:gd name="connsiteX109" fmla="*/ 10267483 w 12192000"/>
              <a:gd name="connsiteY109" fmla="*/ 628940 h 6858000"/>
              <a:gd name="connsiteX110" fmla="*/ 10136275 w 12192000"/>
              <a:gd name="connsiteY110" fmla="*/ 589333 h 6858000"/>
              <a:gd name="connsiteX111" fmla="*/ 9131312 w 12192000"/>
              <a:gd name="connsiteY111" fmla="*/ 480544 h 6858000"/>
              <a:gd name="connsiteX112" fmla="*/ 7479600 w 12192000"/>
              <a:gd name="connsiteY112" fmla="*/ 454667 h 6858000"/>
              <a:gd name="connsiteX113" fmla="*/ 6724001 w 12192000"/>
              <a:gd name="connsiteY113" fmla="*/ 434021 h 6858000"/>
              <a:gd name="connsiteX114" fmla="*/ 0 w 12192000"/>
              <a:gd name="connsiteY114" fmla="*/ 0 h 6858000"/>
              <a:gd name="connsiteX115" fmla="*/ 12192000 w 12192000"/>
              <a:gd name="connsiteY115" fmla="*/ 0 h 6858000"/>
              <a:gd name="connsiteX116" fmla="*/ 12192000 w 12192000"/>
              <a:gd name="connsiteY116" fmla="*/ 6858000 h 6858000"/>
              <a:gd name="connsiteX117" fmla="*/ 0 w 12192000"/>
              <a:gd name="connsiteY11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12192000" h="6858000">
                <a:moveTo>
                  <a:pt x="6724001" y="434021"/>
                </a:moveTo>
                <a:cubicBezTo>
                  <a:pt x="6639882" y="433113"/>
                  <a:pt x="6555627" y="433147"/>
                  <a:pt x="6471155" y="434599"/>
                </a:cubicBezTo>
                <a:cubicBezTo>
                  <a:pt x="6109461" y="440937"/>
                  <a:pt x="5748349" y="439351"/>
                  <a:pt x="5384913" y="497971"/>
                </a:cubicBezTo>
                <a:cubicBezTo>
                  <a:pt x="5199132" y="528072"/>
                  <a:pt x="5005803" y="518038"/>
                  <a:pt x="4818280" y="541802"/>
                </a:cubicBezTo>
                <a:cubicBezTo>
                  <a:pt x="4532641" y="578242"/>
                  <a:pt x="4247003" y="621019"/>
                  <a:pt x="3965428" y="675942"/>
                </a:cubicBezTo>
                <a:cubicBezTo>
                  <a:pt x="3877181" y="693369"/>
                  <a:pt x="3768034" y="703930"/>
                  <a:pt x="3699528" y="770472"/>
                </a:cubicBezTo>
                <a:cubicBezTo>
                  <a:pt x="3590961" y="728224"/>
                  <a:pt x="3523617" y="807966"/>
                  <a:pt x="3438854" y="834899"/>
                </a:cubicBezTo>
                <a:cubicBezTo>
                  <a:pt x="3405761" y="845462"/>
                  <a:pt x="3362218" y="860248"/>
                  <a:pt x="3367443" y="893518"/>
                </a:cubicBezTo>
                <a:cubicBezTo>
                  <a:pt x="3372089" y="935238"/>
                  <a:pt x="3420855" y="962172"/>
                  <a:pt x="3467301" y="953722"/>
                </a:cubicBezTo>
                <a:cubicBezTo>
                  <a:pt x="3611863" y="927317"/>
                  <a:pt x="3741328" y="986464"/>
                  <a:pt x="3889955" y="977486"/>
                </a:cubicBezTo>
                <a:cubicBezTo>
                  <a:pt x="3760488" y="1002836"/>
                  <a:pt x="3631601" y="1028713"/>
                  <a:pt x="3502135" y="1054062"/>
                </a:cubicBezTo>
                <a:cubicBezTo>
                  <a:pt x="3694303" y="1074129"/>
                  <a:pt x="3883568" y="1038218"/>
                  <a:pt x="4072832" y="1017622"/>
                </a:cubicBezTo>
                <a:cubicBezTo>
                  <a:pt x="4133792" y="1011285"/>
                  <a:pt x="4228424" y="962699"/>
                  <a:pt x="4244099" y="1030825"/>
                </a:cubicBezTo>
                <a:cubicBezTo>
                  <a:pt x="4254550" y="1076242"/>
                  <a:pt x="4152951" y="1079410"/>
                  <a:pt x="4095475" y="1092084"/>
                </a:cubicBezTo>
                <a:cubicBezTo>
                  <a:pt x="3841766" y="1146479"/>
                  <a:pt x="3583994" y="1178165"/>
                  <a:pt x="3327386" y="1215660"/>
                </a:cubicBezTo>
                <a:cubicBezTo>
                  <a:pt x="3303001" y="1219357"/>
                  <a:pt x="3271070" y="1216188"/>
                  <a:pt x="3254813" y="1226749"/>
                </a:cubicBezTo>
                <a:cubicBezTo>
                  <a:pt x="3123605" y="1311774"/>
                  <a:pt x="2957563" y="1339765"/>
                  <a:pt x="2776427" y="1401552"/>
                </a:cubicBezTo>
                <a:cubicBezTo>
                  <a:pt x="2890798" y="1430598"/>
                  <a:pt x="2968012" y="1370921"/>
                  <a:pt x="3063226" y="1384124"/>
                </a:cubicBezTo>
                <a:cubicBezTo>
                  <a:pt x="2966272" y="1448024"/>
                  <a:pt x="2853641" y="1460171"/>
                  <a:pt x="2754945" y="1495025"/>
                </a:cubicBezTo>
                <a:cubicBezTo>
                  <a:pt x="2684117" y="1519846"/>
                  <a:pt x="2421119" y="1597477"/>
                  <a:pt x="2381061" y="1619658"/>
                </a:cubicBezTo>
                <a:cubicBezTo>
                  <a:pt x="2260302" y="1688311"/>
                  <a:pt x="2107033" y="1720525"/>
                  <a:pt x="2008336" y="1814527"/>
                </a:cubicBezTo>
                <a:cubicBezTo>
                  <a:pt x="1938668" y="1880540"/>
                  <a:pt x="1822554" y="1868393"/>
                  <a:pt x="1740695" y="1914337"/>
                </a:cubicBezTo>
                <a:cubicBezTo>
                  <a:pt x="1711667" y="1957642"/>
                  <a:pt x="1767982" y="1968733"/>
                  <a:pt x="1787720" y="1991970"/>
                </a:cubicBezTo>
                <a:cubicBezTo>
                  <a:pt x="1813846" y="2023126"/>
                  <a:pt x="1767401" y="2040555"/>
                  <a:pt x="1754048" y="2078049"/>
                </a:cubicBezTo>
                <a:cubicBezTo>
                  <a:pt x="1907898" y="2035802"/>
                  <a:pt x="2054781" y="2010981"/>
                  <a:pt x="2228951" y="1996721"/>
                </a:cubicBezTo>
                <a:cubicBezTo>
                  <a:pt x="2171475" y="2057452"/>
                  <a:pt x="2101807" y="2031048"/>
                  <a:pt x="2054781" y="2053228"/>
                </a:cubicBezTo>
                <a:cubicBezTo>
                  <a:pt x="2024011" y="2067487"/>
                  <a:pt x="1976984" y="2073824"/>
                  <a:pt x="1985693" y="2109207"/>
                </a:cubicBezTo>
                <a:cubicBezTo>
                  <a:pt x="1992660" y="2137196"/>
                  <a:pt x="2032140" y="2133500"/>
                  <a:pt x="2061168" y="2130859"/>
                </a:cubicBezTo>
                <a:cubicBezTo>
                  <a:pt x="2172636" y="2120825"/>
                  <a:pt x="2281202" y="2117656"/>
                  <a:pt x="2388026" y="2184726"/>
                </a:cubicBezTo>
                <a:cubicBezTo>
                  <a:pt x="2116321" y="2282425"/>
                  <a:pt x="1803977" y="2241233"/>
                  <a:pt x="1560719" y="2384876"/>
                </a:cubicBezTo>
                <a:cubicBezTo>
                  <a:pt x="1594973" y="2429237"/>
                  <a:pt x="1643739" y="2405472"/>
                  <a:pt x="1679734" y="2400191"/>
                </a:cubicBezTo>
                <a:cubicBezTo>
                  <a:pt x="1916026" y="2364279"/>
                  <a:pt x="2760170" y="2428180"/>
                  <a:pt x="2882089" y="2383292"/>
                </a:cubicBezTo>
                <a:cubicBezTo>
                  <a:pt x="2956983" y="2355830"/>
                  <a:pt x="3035941" y="2342628"/>
                  <a:pt x="3116638" y="2359528"/>
                </a:cubicBezTo>
                <a:cubicBezTo>
                  <a:pt x="3194434" y="2375898"/>
                  <a:pt x="3174696" y="2605622"/>
                  <a:pt x="2897765" y="2758243"/>
                </a:cubicBezTo>
                <a:cubicBezTo>
                  <a:pt x="2858286" y="2779895"/>
                  <a:pt x="3034779" y="2811053"/>
                  <a:pt x="2981367" y="2829008"/>
                </a:cubicBezTo>
                <a:cubicBezTo>
                  <a:pt x="2939566" y="2843267"/>
                  <a:pt x="2734626" y="2835346"/>
                  <a:pt x="2682955" y="2846436"/>
                </a:cubicBezTo>
                <a:cubicBezTo>
                  <a:pt x="2662635" y="2851188"/>
                  <a:pt x="2040267" y="3029159"/>
                  <a:pt x="2099485" y="3066653"/>
                </a:cubicBezTo>
                <a:cubicBezTo>
                  <a:pt x="2276558" y="3179139"/>
                  <a:pt x="2869897" y="3385098"/>
                  <a:pt x="1807460" y="3454808"/>
                </a:cubicBezTo>
                <a:cubicBezTo>
                  <a:pt x="1841132" y="3495472"/>
                  <a:pt x="1934024" y="3469596"/>
                  <a:pt x="1921251" y="3540889"/>
                </a:cubicBezTo>
                <a:cubicBezTo>
                  <a:pt x="1780173" y="3579440"/>
                  <a:pt x="1617035" y="3577328"/>
                  <a:pt x="1453313" y="3637002"/>
                </a:cubicBezTo>
                <a:cubicBezTo>
                  <a:pt x="1527047" y="3680307"/>
                  <a:pt x="1611808" y="3653902"/>
                  <a:pt x="1686122" y="3667634"/>
                </a:cubicBezTo>
                <a:cubicBezTo>
                  <a:pt x="1644320" y="3722027"/>
                  <a:pt x="1572330" y="3713578"/>
                  <a:pt x="1513692" y="3725196"/>
                </a:cubicBezTo>
                <a:cubicBezTo>
                  <a:pt x="1459700" y="3736286"/>
                  <a:pt x="1345329" y="3830816"/>
                  <a:pt x="1369711" y="3826063"/>
                </a:cubicBezTo>
                <a:cubicBezTo>
                  <a:pt x="1595553" y="3783815"/>
                  <a:pt x="1824877" y="3795434"/>
                  <a:pt x="2051298" y="3754242"/>
                </a:cubicBezTo>
                <a:cubicBezTo>
                  <a:pt x="2126192" y="3740511"/>
                  <a:pt x="2210955" y="3714106"/>
                  <a:pt x="2245207" y="3797018"/>
                </a:cubicBezTo>
                <a:cubicBezTo>
                  <a:pt x="2255659" y="3821310"/>
                  <a:pt x="2248109" y="3829232"/>
                  <a:pt x="2353192" y="3796489"/>
                </a:cubicBezTo>
                <a:cubicBezTo>
                  <a:pt x="2394414" y="3783815"/>
                  <a:pt x="2448988" y="3770085"/>
                  <a:pt x="2490207" y="3801242"/>
                </a:cubicBezTo>
                <a:cubicBezTo>
                  <a:pt x="2464082" y="3840321"/>
                  <a:pt x="2413572" y="3828703"/>
                  <a:pt x="2375835" y="3839794"/>
                </a:cubicBezTo>
                <a:cubicBezTo>
                  <a:pt x="2275978" y="3868311"/>
                  <a:pt x="2619094" y="3977100"/>
                  <a:pt x="2522138" y="4009841"/>
                </a:cubicBezTo>
                <a:cubicBezTo>
                  <a:pt x="2323584" y="4076912"/>
                  <a:pt x="2199343" y="4057372"/>
                  <a:pt x="1998466" y="4130778"/>
                </a:cubicBezTo>
                <a:cubicBezTo>
                  <a:pt x="2066973" y="4129192"/>
                  <a:pt x="2046072" y="4154543"/>
                  <a:pt x="2114580" y="4154543"/>
                </a:cubicBezTo>
                <a:cubicBezTo>
                  <a:pt x="2145350" y="4154543"/>
                  <a:pt x="2177862" y="4160878"/>
                  <a:pt x="2177862" y="4189925"/>
                </a:cubicBezTo>
                <a:cubicBezTo>
                  <a:pt x="2177862" y="4217385"/>
                  <a:pt x="1817330" y="4367895"/>
                  <a:pt x="1868419" y="4382153"/>
                </a:cubicBezTo>
                <a:cubicBezTo>
                  <a:pt x="2007755" y="4420704"/>
                  <a:pt x="2365385" y="4302410"/>
                  <a:pt x="2279460" y="4356805"/>
                </a:cubicBezTo>
                <a:cubicBezTo>
                  <a:pt x="2148834" y="4439716"/>
                  <a:pt x="2129094" y="4456088"/>
                  <a:pt x="2029817" y="4468235"/>
                </a:cubicBezTo>
                <a:cubicBezTo>
                  <a:pt x="1944474" y="4478796"/>
                  <a:pt x="1644320" y="4710633"/>
                  <a:pt x="1560137" y="4730172"/>
                </a:cubicBezTo>
                <a:cubicBezTo>
                  <a:pt x="1485825" y="4747072"/>
                  <a:pt x="1774947" y="4800410"/>
                  <a:pt x="1956664" y="4820477"/>
                </a:cubicBezTo>
                <a:cubicBezTo>
                  <a:pt x="2130256" y="4840017"/>
                  <a:pt x="3101544" y="4789319"/>
                  <a:pt x="3268168" y="4852692"/>
                </a:cubicBezTo>
                <a:cubicBezTo>
                  <a:pt x="3111993" y="4878041"/>
                  <a:pt x="2970336" y="4953030"/>
                  <a:pt x="2807197" y="4939300"/>
                </a:cubicBezTo>
                <a:cubicBezTo>
                  <a:pt x="2773524" y="4936660"/>
                  <a:pt x="2724756" y="4930323"/>
                  <a:pt x="2721272" y="4970458"/>
                </a:cubicBezTo>
                <a:cubicBezTo>
                  <a:pt x="2718369" y="5005313"/>
                  <a:pt x="2788038" y="4981548"/>
                  <a:pt x="2802552" y="5014291"/>
                </a:cubicBezTo>
                <a:cubicBezTo>
                  <a:pt x="2719531" y="5060235"/>
                  <a:pt x="2621415" y="5018515"/>
                  <a:pt x="2537812" y="5053898"/>
                </a:cubicBezTo>
                <a:cubicBezTo>
                  <a:pt x="2491948" y="5099314"/>
                  <a:pt x="2589483" y="5107236"/>
                  <a:pt x="2569744" y="5153182"/>
                </a:cubicBezTo>
                <a:cubicBezTo>
                  <a:pt x="2301522" y="5193845"/>
                  <a:pt x="2252174" y="5268836"/>
                  <a:pt x="1987436" y="5334320"/>
                </a:cubicBezTo>
                <a:cubicBezTo>
                  <a:pt x="1971179" y="5338545"/>
                  <a:pt x="1958407" y="5352274"/>
                  <a:pt x="1972921" y="5382376"/>
                </a:cubicBezTo>
                <a:cubicBezTo>
                  <a:pt x="2087874" y="5396107"/>
                  <a:pt x="2215599" y="5373399"/>
                  <a:pt x="2341001" y="5360725"/>
                </a:cubicBezTo>
                <a:cubicBezTo>
                  <a:pt x="2537812" y="5340129"/>
                  <a:pt x="2533748" y="5339072"/>
                  <a:pt x="2710822" y="5418816"/>
                </a:cubicBezTo>
                <a:cubicBezTo>
                  <a:pt x="2743914" y="5433602"/>
                  <a:pt x="2801390" y="5438355"/>
                  <a:pt x="2833903" y="5413007"/>
                </a:cubicBezTo>
                <a:cubicBezTo>
                  <a:pt x="2896604" y="5364422"/>
                  <a:pt x="2950016" y="5368646"/>
                  <a:pt x="3011556" y="5399276"/>
                </a:cubicBezTo>
                <a:cubicBezTo>
                  <a:pt x="3077160" y="5432547"/>
                  <a:pt x="3171793" y="5391882"/>
                  <a:pt x="3254233" y="5439412"/>
                </a:cubicBezTo>
                <a:cubicBezTo>
                  <a:pt x="3099802" y="5473739"/>
                  <a:pt x="2957563" y="5473739"/>
                  <a:pt x="2792101" y="5471625"/>
                </a:cubicBezTo>
                <a:cubicBezTo>
                  <a:pt x="2846095" y="5537639"/>
                  <a:pt x="2914601" y="5536582"/>
                  <a:pt x="2977303" y="5539751"/>
                </a:cubicBezTo>
                <a:cubicBezTo>
                  <a:pt x="3214174" y="5551898"/>
                  <a:pt x="3601411" y="5660686"/>
                  <a:pt x="3656566" y="5678642"/>
                </a:cubicBezTo>
                <a:cubicBezTo>
                  <a:pt x="4280675" y="5879847"/>
                  <a:pt x="4178497" y="5898332"/>
                  <a:pt x="4858340" y="5969625"/>
                </a:cubicBezTo>
                <a:cubicBezTo>
                  <a:pt x="5261253" y="6011873"/>
                  <a:pt x="4887368" y="6032469"/>
                  <a:pt x="5296668" y="6043559"/>
                </a:cubicBezTo>
                <a:cubicBezTo>
                  <a:pt x="5349500" y="6045143"/>
                  <a:pt x="5402911" y="6044087"/>
                  <a:pt x="5456323" y="6042502"/>
                </a:cubicBezTo>
                <a:cubicBezTo>
                  <a:pt x="5368077" y="6073134"/>
                  <a:pt x="5267058" y="6100066"/>
                  <a:pt x="5267058" y="6100066"/>
                </a:cubicBezTo>
                <a:cubicBezTo>
                  <a:pt x="5267058" y="6100066"/>
                  <a:pt x="5318728" y="6208854"/>
                  <a:pt x="7095266" y="6287541"/>
                </a:cubicBezTo>
                <a:cubicBezTo>
                  <a:pt x="7422124" y="6302329"/>
                  <a:pt x="9563254" y="6024548"/>
                  <a:pt x="9707235" y="5994446"/>
                </a:cubicBezTo>
                <a:cubicBezTo>
                  <a:pt x="9844249" y="5966984"/>
                  <a:pt x="10002164" y="5671247"/>
                  <a:pt x="10083442" y="5678642"/>
                </a:cubicBezTo>
                <a:cubicBezTo>
                  <a:pt x="10103183" y="5653293"/>
                  <a:pt x="10283158" y="5139979"/>
                  <a:pt x="10338892" y="4650957"/>
                </a:cubicBezTo>
                <a:cubicBezTo>
                  <a:pt x="10448618" y="4580718"/>
                  <a:pt x="10551960" y="4503088"/>
                  <a:pt x="10628013" y="4411198"/>
                </a:cubicBezTo>
                <a:cubicBezTo>
                  <a:pt x="10675040" y="4354692"/>
                  <a:pt x="10718003" y="4298185"/>
                  <a:pt x="10802766" y="4258050"/>
                </a:cubicBezTo>
                <a:cubicBezTo>
                  <a:pt x="10755739" y="4203128"/>
                  <a:pt x="10675040" y="4190453"/>
                  <a:pt x="10614662" y="4150318"/>
                </a:cubicBezTo>
                <a:cubicBezTo>
                  <a:pt x="10610017" y="4117046"/>
                  <a:pt x="10705811" y="4127081"/>
                  <a:pt x="10681427" y="4054203"/>
                </a:cubicBezTo>
                <a:cubicBezTo>
                  <a:pt x="10648335" y="3957032"/>
                  <a:pt x="10684328" y="3846131"/>
                  <a:pt x="10520029" y="3804411"/>
                </a:cubicBezTo>
                <a:cubicBezTo>
                  <a:pt x="10476485" y="3709881"/>
                  <a:pt x="10464294" y="3558845"/>
                  <a:pt x="10568798" y="3466426"/>
                </a:cubicBezTo>
                <a:cubicBezTo>
                  <a:pt x="10724388" y="3328592"/>
                  <a:pt x="10699424" y="3240927"/>
                  <a:pt x="10499709" y="3166465"/>
                </a:cubicBezTo>
                <a:cubicBezTo>
                  <a:pt x="10474164" y="3156958"/>
                  <a:pt x="10501452" y="2570768"/>
                  <a:pt x="10489840" y="2546475"/>
                </a:cubicBezTo>
                <a:cubicBezTo>
                  <a:pt x="10508418" y="2513205"/>
                  <a:pt x="10551960" y="2521126"/>
                  <a:pt x="10584471" y="2512148"/>
                </a:cubicBezTo>
                <a:cubicBezTo>
                  <a:pt x="10726711" y="2474125"/>
                  <a:pt x="10731357" y="2474125"/>
                  <a:pt x="10695942" y="2358471"/>
                </a:cubicBezTo>
                <a:cubicBezTo>
                  <a:pt x="10685490" y="2323616"/>
                  <a:pt x="10709874" y="2309357"/>
                  <a:pt x="10732516" y="2287706"/>
                </a:cubicBezTo>
                <a:cubicBezTo>
                  <a:pt x="10817280" y="2206905"/>
                  <a:pt x="10817860" y="2205850"/>
                  <a:pt x="10731357" y="2137725"/>
                </a:cubicBezTo>
                <a:cubicBezTo>
                  <a:pt x="10706391" y="2118185"/>
                  <a:pt x="10689555" y="2097061"/>
                  <a:pt x="10678525" y="2070656"/>
                </a:cubicBezTo>
                <a:cubicBezTo>
                  <a:pt x="10658203" y="2022599"/>
                  <a:pt x="10658784" y="1982463"/>
                  <a:pt x="10735999" y="1956587"/>
                </a:cubicBezTo>
                <a:cubicBezTo>
                  <a:pt x="10789993" y="1938104"/>
                  <a:pt x="10820762" y="1916978"/>
                  <a:pt x="10824246" y="1862584"/>
                </a:cubicBezTo>
                <a:cubicBezTo>
                  <a:pt x="10826570" y="1817166"/>
                  <a:pt x="10832955" y="1787594"/>
                  <a:pt x="10773156" y="1768054"/>
                </a:cubicBezTo>
                <a:cubicBezTo>
                  <a:pt x="10724969" y="1752211"/>
                  <a:pt x="10711036" y="1718412"/>
                  <a:pt x="10716261" y="1678278"/>
                </a:cubicBezTo>
                <a:cubicBezTo>
                  <a:pt x="10728452" y="1580050"/>
                  <a:pt x="10662849" y="1522487"/>
                  <a:pt x="10554864" y="1477599"/>
                </a:cubicBezTo>
                <a:cubicBezTo>
                  <a:pt x="10452101" y="1434822"/>
                  <a:pt x="10362116" y="1377259"/>
                  <a:pt x="10267483" y="1324977"/>
                </a:cubicBezTo>
                <a:cubicBezTo>
                  <a:pt x="10162399" y="1266887"/>
                  <a:pt x="10040481" y="1232031"/>
                  <a:pt x="9913337" y="1202458"/>
                </a:cubicBezTo>
                <a:cubicBezTo>
                  <a:pt x="9936561" y="1160210"/>
                  <a:pt x="10016678" y="1183974"/>
                  <a:pt x="10024805" y="1124827"/>
                </a:cubicBezTo>
                <a:cubicBezTo>
                  <a:pt x="9826251" y="1074658"/>
                  <a:pt x="9636408" y="999139"/>
                  <a:pt x="9411726" y="980655"/>
                </a:cubicBezTo>
                <a:cubicBezTo>
                  <a:pt x="9593444" y="990161"/>
                  <a:pt x="9758326" y="922036"/>
                  <a:pt x="9930753" y="901968"/>
                </a:cubicBezTo>
                <a:cubicBezTo>
                  <a:pt x="9947008" y="868698"/>
                  <a:pt x="9909273" y="877147"/>
                  <a:pt x="9894178" y="871339"/>
                </a:cubicBezTo>
                <a:cubicBezTo>
                  <a:pt x="9879083" y="865001"/>
                  <a:pt x="9860506" y="862889"/>
                  <a:pt x="9858182" y="839125"/>
                </a:cubicBezTo>
                <a:cubicBezTo>
                  <a:pt x="9941205" y="804798"/>
                  <a:pt x="10045126" y="827506"/>
                  <a:pt x="10131050" y="792652"/>
                </a:cubicBezTo>
                <a:cubicBezTo>
                  <a:pt x="10111891" y="741954"/>
                  <a:pt x="10037578" y="772583"/>
                  <a:pt x="10006808" y="731920"/>
                </a:cubicBezTo>
                <a:cubicBezTo>
                  <a:pt x="10086927" y="724526"/>
                  <a:pt x="10161239" y="721357"/>
                  <a:pt x="10233809" y="710268"/>
                </a:cubicBezTo>
                <a:cubicBezTo>
                  <a:pt x="10290705" y="701818"/>
                  <a:pt x="10306380" y="658513"/>
                  <a:pt x="10267483" y="628940"/>
                </a:cubicBezTo>
                <a:cubicBezTo>
                  <a:pt x="10232648" y="602536"/>
                  <a:pt x="10181559" y="600422"/>
                  <a:pt x="10136275" y="589333"/>
                </a:cubicBezTo>
                <a:cubicBezTo>
                  <a:pt x="9813479" y="512230"/>
                  <a:pt x="9474428" y="487409"/>
                  <a:pt x="9131312" y="480544"/>
                </a:cubicBezTo>
                <a:cubicBezTo>
                  <a:pt x="8580936" y="469453"/>
                  <a:pt x="8028817" y="469982"/>
                  <a:pt x="7479600" y="454667"/>
                </a:cubicBezTo>
                <a:cubicBezTo>
                  <a:pt x="7227489" y="447934"/>
                  <a:pt x="6976357" y="436744"/>
                  <a:pt x="6724001" y="43402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Sara Ensan">
            <a:extLst>
              <a:ext uri="{FF2B5EF4-FFF2-40B4-BE49-F238E27FC236}">
                <a16:creationId xmlns:a16="http://schemas.microsoft.com/office/drawing/2014/main" id="{8EE33721-66B8-47CF-93B8-FD1518881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34938" y="1878842"/>
            <a:ext cx="5791199" cy="289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827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C95E82-C085-4919-AD1C-83886BCD6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891" y="851518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Limpieza de </a:t>
            </a:r>
            <a:r>
              <a:rPr lang="es-ES" sz="2400" b="1" dirty="0" err="1">
                <a:latin typeface="Caviar Dreams" panose="020B0402020204020504" pitchFamily="34" charset="0"/>
              </a:rPr>
              <a:t>dataset</a:t>
            </a:r>
            <a:r>
              <a:rPr lang="es-ES" sz="2400" b="1" dirty="0">
                <a:latin typeface="Caviar Dreams" panose="020B0402020204020504" pitchFamily="34" charset="0"/>
              </a:rPr>
              <a:t> original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Escogiendo las columnas útiles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Filtrando valores nulos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borrando valores negativos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Pasando valores numéricos a 	categóricos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 want him to clean up my house. It would be perfect. - GIF on Imgur">
            <a:extLst>
              <a:ext uri="{FF2B5EF4-FFF2-40B4-BE49-F238E27FC236}">
                <a16:creationId xmlns:a16="http://schemas.microsoft.com/office/drawing/2014/main" id="{14DD60D2-52DC-4DE0-BD9A-112EAEB77A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25139" y="2735592"/>
            <a:ext cx="3657599" cy="196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051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atabase GIF - Find on GIFER">
            <a:extLst>
              <a:ext uri="{FF2B5EF4-FFF2-40B4-BE49-F238E27FC236}">
                <a16:creationId xmlns:a16="http://schemas.microsoft.com/office/drawing/2014/main" id="{9F8A50C2-10A4-4F9A-A811-AE99BF17A7B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5" y="1339298"/>
            <a:ext cx="5572539" cy="417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846067B2-61C0-42AD-BB1C-FC0640DE4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704" y="1660882"/>
            <a:ext cx="5146097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Creación base de datos en SQL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conexión con el servidor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Base de datos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Introducir la información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Crear conexiones entre tablas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</a:t>
            </a:r>
            <a:r>
              <a:rPr lang="es-ES" sz="2000" dirty="0" err="1">
                <a:latin typeface="Caviar Dreams" panose="020B0402020204020504" pitchFamily="34" charset="0"/>
              </a:rPr>
              <a:t>Queries</a:t>
            </a:r>
            <a:endParaRPr lang="es-ES" sz="2000" dirty="0">
              <a:latin typeface="Caviar Dreams" panose="020B04020202040205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135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DC4630-D350-4102-89D2-16ABCA6A1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6EBA2E-A1B5-4E68-953A-9BEE3E2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8982B3B-F5F4-465E-BB67-995FCD3CA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973" y="0"/>
            <a:ext cx="8158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819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F pagerobot12 panting winded entrainement - animated GIF on GIFER - by  Adoragar">
            <a:extLst>
              <a:ext uri="{FF2B5EF4-FFF2-40B4-BE49-F238E27FC236}">
                <a16:creationId xmlns:a16="http://schemas.microsoft.com/office/drawing/2014/main" id="{4EB2648A-2415-4207-8961-615679438F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66" y="1613424"/>
            <a:ext cx="5438834" cy="363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780B2AFD-2FA9-48D6-8932-8F6FEF58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2520" y="2138780"/>
            <a:ext cx="4545171" cy="3536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Caviar Dreams" panose="020B0402020204020504" pitchFamily="34" charset="0"/>
              </a:rPr>
              <a:t>Entrenar el modelo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Eliminar columnas correlacionadas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Train – Test - Split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Entrenar varios modelos.</a:t>
            </a: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distintos </a:t>
            </a:r>
            <a:r>
              <a:rPr lang="es-ES" sz="2000" dirty="0" err="1">
                <a:latin typeface="Caviar Dreams" panose="020B0402020204020504" pitchFamily="34" charset="0"/>
              </a:rPr>
              <a:t>hiperparametros</a:t>
            </a:r>
            <a:endParaRPr lang="es-ES" sz="2000" dirty="0">
              <a:latin typeface="Caviar Dreams" panose="020B0402020204020504" pitchFamily="34" charset="0"/>
            </a:endParaRPr>
          </a:p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 - Probar el mejor modelo</a:t>
            </a:r>
          </a:p>
        </p:txBody>
      </p:sp>
    </p:spTree>
    <p:extLst>
      <p:ext uri="{BB962C8B-B14F-4D97-AF65-F5344CB8AC3E}">
        <p14:creationId xmlns:p14="http://schemas.microsoft.com/office/powerpoint/2010/main" val="405122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10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B2C69872-E939-4A97-A282-DADA1C596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440" y="1000451"/>
            <a:ext cx="6332156" cy="24285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DC24F03-D492-452D-B183-D77C4D9A2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7294" y="4324235"/>
            <a:ext cx="6746302" cy="1303906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ECF6565E-0946-46D0-BE54-E55605A3181C}"/>
              </a:ext>
            </a:extLst>
          </p:cNvPr>
          <p:cNvSpPr/>
          <p:nvPr/>
        </p:nvSpPr>
        <p:spPr>
          <a:xfrm>
            <a:off x="8481060" y="4324234"/>
            <a:ext cx="876300" cy="1360286"/>
          </a:xfrm>
          <a:prstGeom prst="rect">
            <a:avLst/>
          </a:prstGeom>
          <a:noFill/>
          <a:ln>
            <a:solidFill>
              <a:schemeClr val="accent4">
                <a:lumMod val="40000"/>
                <a:lumOff val="60000"/>
              </a:schemeClr>
            </a:solidFill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1919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F80205-2205-4131-BF8E-0F6B104A1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8C261D-38F4-4E69-A9A8-69ED248C8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4" name="Picture 4" descr="Qué son las pruebas A / B?">
            <a:extLst>
              <a:ext uri="{FF2B5EF4-FFF2-40B4-BE49-F238E27FC236}">
                <a16:creationId xmlns:a16="http://schemas.microsoft.com/office/drawing/2014/main" id="{81AF85B6-0F5D-4B75-91CC-4C167BD9185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600" y="1042775"/>
            <a:ext cx="7708831" cy="477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BF6A4D-4006-4E29-BD03-C048F231E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72" y="3279079"/>
            <a:ext cx="2668405" cy="2661616"/>
          </a:xfrm>
          <a:prstGeom prst="rect">
            <a:avLst/>
          </a:prstGeom>
        </p:spPr>
      </p:pic>
      <p:pic>
        <p:nvPicPr>
          <p:cNvPr id="7" name="Picture 2" descr="Generador de códigos QR - gratis | Crear código QR para enlace, imagen o  archivo PDF - ME-QR">
            <a:extLst>
              <a:ext uri="{FF2B5EF4-FFF2-40B4-BE49-F238E27FC236}">
                <a16:creationId xmlns:a16="http://schemas.microsoft.com/office/drawing/2014/main" id="{E3BE2955-055B-4D70-8FF5-68B542338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49776">
            <a:off x="554371" y="4440242"/>
            <a:ext cx="2144943" cy="2144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hank You Kindly: Why Showing Thanks this Season is Important">
            <a:hlinkClick r:id="rId2"/>
            <a:extLst>
              <a:ext uri="{FF2B5EF4-FFF2-40B4-BE49-F238E27FC236}">
                <a16:creationId xmlns:a16="http://schemas.microsoft.com/office/drawing/2014/main" id="{49E95F2F-8919-4AB7-B3E4-BDA185533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6" y="2397013"/>
            <a:ext cx="3292524" cy="205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C6AAE25-BD23-41B5-AAE4-1DA5898C2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7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148F9024-1E9D-4640-92E6-B3ED5D59DB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76" y="2877046"/>
            <a:ext cx="6184580" cy="109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78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Mano con lupa buscando casa en venta en teléfono móvil 1822328 Vector en  Vecteezy">
            <a:extLst>
              <a:ext uri="{FF2B5EF4-FFF2-40B4-BE49-F238E27FC236}">
                <a16:creationId xmlns:a16="http://schemas.microsoft.com/office/drawing/2014/main" id="{A509300C-0D84-4B31-9C75-D1C18E804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6B4DF4F-FBF8-41CA-9F05-FE3ACE09C94F}"/>
              </a:ext>
            </a:extLst>
          </p:cNvPr>
          <p:cNvSpPr txBox="1"/>
          <p:nvPr/>
        </p:nvSpPr>
        <p:spPr>
          <a:xfrm>
            <a:off x="6480699" y="2644170"/>
            <a:ext cx="53385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latin typeface="Caviar Dreams" panose="020B0402020204020504" pitchFamily="34" charset="0"/>
              </a:rPr>
              <a:t>¿Alguna vez has intentado buscar una nueva vivienda pero no sabias si su precio era adecuado al precio de mercado?</a:t>
            </a:r>
          </a:p>
        </p:txBody>
      </p:sp>
    </p:spTree>
    <p:extLst>
      <p:ext uri="{BB962C8B-B14F-4D97-AF65-F5344CB8AC3E}">
        <p14:creationId xmlns:p14="http://schemas.microsoft.com/office/powerpoint/2010/main" val="18682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3469E65-E0E7-4E1D-824E-DD6DC587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623" y="2524125"/>
            <a:ext cx="5114921" cy="18097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Comprarse una nueva vivienda supone en la mayoría de los casos una gran inversión como para hacerlo sin investigar un poco antes.</a:t>
            </a:r>
          </a:p>
          <a:p>
            <a:endParaRPr lang="es-ES" sz="2000" dirty="0"/>
          </a:p>
        </p:txBody>
      </p:sp>
      <p:pic>
        <p:nvPicPr>
          <p:cNvPr id="3074" name="Picture 2" descr="riesgo de inversión, volatilidad y fluctuación en el mercado de valores que  el precio caerá, concepto de estabilidad e incertidumbre 2121755 Vector en  Vecteezy">
            <a:extLst>
              <a:ext uri="{FF2B5EF4-FFF2-40B4-BE49-F238E27FC236}">
                <a16:creationId xmlns:a16="http://schemas.microsoft.com/office/drawing/2014/main" id="{1AF699F5-F554-4A6F-95C4-95A9425BCC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4" r="32638" b="-1"/>
          <a:stretch/>
        </p:blipFill>
        <p:spPr bwMode="auto">
          <a:xfrm>
            <a:off x="622616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784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C5D6287-2E7A-4E18-9C36-28BCE27A97EE}"/>
              </a:ext>
            </a:extLst>
          </p:cNvPr>
          <p:cNvSpPr txBox="1">
            <a:spLocks/>
          </p:cNvSpPr>
          <p:nvPr/>
        </p:nvSpPr>
        <p:spPr>
          <a:xfrm>
            <a:off x="7282490" y="2378084"/>
            <a:ext cx="4243589" cy="2101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200" dirty="0">
                <a:latin typeface="Caviar Dreams" panose="020B0402020204020504" pitchFamily="34" charset="0"/>
              </a:rPr>
              <a:t>Es por eso que les presento </a:t>
            </a:r>
            <a:r>
              <a:rPr lang="es-ES" sz="2200" b="1" dirty="0">
                <a:latin typeface="Caviar Dreams" panose="020B0402020204020504" pitchFamily="34" charset="0"/>
              </a:rPr>
              <a:t>House </a:t>
            </a:r>
            <a:r>
              <a:rPr lang="es-ES" sz="2200" b="1" dirty="0" err="1">
                <a:latin typeface="Caviar Dreams" panose="020B0402020204020504" pitchFamily="34" charset="0"/>
              </a:rPr>
              <a:t>Coin</a:t>
            </a:r>
            <a:r>
              <a:rPr lang="es-ES" sz="2200" dirty="0">
                <a:latin typeface="Caviar Dreams" panose="020B0402020204020504" pitchFamily="34" charset="0"/>
              </a:rPr>
              <a:t>, una nueva herramienta que nos ayuda a encontrar el precio adecuado en el mercado actual de nuestra vivienda.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C00DC05-B7F7-4E16-B953-C4BEE7350B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3"/>
          <a:stretch/>
        </p:blipFill>
        <p:spPr>
          <a:xfrm>
            <a:off x="1003852" y="566908"/>
            <a:ext cx="5218044" cy="520227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6931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4A9DE4-8AB3-4E1E-8E88-024DD03E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9984" y="2834811"/>
            <a:ext cx="4619621" cy="11883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aviar Dreams" panose="020B0402020204020504" pitchFamily="34" charset="0"/>
              </a:rPr>
              <a:t>House </a:t>
            </a:r>
            <a:r>
              <a:rPr lang="es-ES" sz="2000" dirty="0" err="1">
                <a:latin typeface="Caviar Dreams" panose="020B0402020204020504" pitchFamily="34" charset="0"/>
              </a:rPr>
              <a:t>Coin</a:t>
            </a:r>
            <a:r>
              <a:rPr lang="es-ES" sz="2000" dirty="0">
                <a:latin typeface="Caviar Dreams" panose="020B0402020204020504" pitchFamily="34" charset="0"/>
              </a:rPr>
              <a:t> se basa en un algoritmo llevado a cabo con la ayuda de inteligencia artificial, más en concreto, </a:t>
            </a:r>
            <a:r>
              <a:rPr lang="es-ES" sz="2000" b="1" dirty="0">
                <a:latin typeface="Caviar Dreams" panose="020B0402020204020504" pitchFamily="34" charset="0"/>
              </a:rPr>
              <a:t>Machine </a:t>
            </a:r>
            <a:r>
              <a:rPr lang="es-ES" sz="2000" b="1" dirty="0" err="1">
                <a:latin typeface="Caviar Dreams" panose="020B0402020204020504" pitchFamily="34" charset="0"/>
              </a:rPr>
              <a:t>Learning</a:t>
            </a:r>
            <a:r>
              <a:rPr lang="es-ES" sz="2000" b="1" dirty="0">
                <a:latin typeface="Caviar Dreams" panose="020B0402020204020504" pitchFamily="34" charset="0"/>
              </a:rPr>
              <a:t>. </a:t>
            </a:r>
          </a:p>
          <a:p>
            <a:pPr marL="0" indent="0">
              <a:buNone/>
            </a:pPr>
            <a:endParaRPr lang="es-ES" sz="2000" b="1" dirty="0">
              <a:latin typeface="Caviar Dreams" panose="020B0402020204020504" pitchFamily="34" charset="0"/>
            </a:endParaRPr>
          </a:p>
        </p:txBody>
      </p:sp>
      <p:pic>
        <p:nvPicPr>
          <p:cNvPr id="5128" name="Picture 8" descr="Machine Learning Development Firm - Machine Learning Logo Png is a free  transparent background clipart … | Learning logo, Learning and development, Machine  learning">
            <a:extLst>
              <a:ext uri="{FF2B5EF4-FFF2-40B4-BE49-F238E27FC236}">
                <a16:creationId xmlns:a16="http://schemas.microsoft.com/office/drawing/2014/main" id="{1C941117-F821-4A12-9774-4000BF32C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18861" b="2"/>
          <a:stretch/>
        </p:blipFill>
        <p:spPr bwMode="auto"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497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362CF-93B6-4715-8CFE-CA8DC731B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s-ES" sz="5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7B9CC2-29F9-4DDA-BD4D-003549E12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219" y="2376486"/>
            <a:ext cx="4627394" cy="2105025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Este algoritmo se apoya de una base de datos de más de </a:t>
            </a:r>
            <a:r>
              <a:rPr lang="es-ES" sz="2400" b="1" dirty="0">
                <a:latin typeface="Caviar Dreams" panose="020B0402020204020504" pitchFamily="34" charset="0"/>
              </a:rPr>
              <a:t>16 000 viviendas, </a:t>
            </a:r>
            <a:r>
              <a:rPr lang="es-ES" sz="2400" dirty="0">
                <a:latin typeface="Caviar Dreams" panose="020B0402020204020504" pitchFamily="34" charset="0"/>
              </a:rPr>
              <a:t> del mercado actual con distintas características.</a:t>
            </a:r>
          </a:p>
        </p:txBody>
      </p:sp>
      <p:pic>
        <p:nvPicPr>
          <p:cNvPr id="4098" name="Picture 2" descr="Flat in black white design Coin and house Vector Image">
            <a:extLst>
              <a:ext uri="{FF2B5EF4-FFF2-40B4-BE49-F238E27FC236}">
                <a16:creationId xmlns:a16="http://schemas.microsoft.com/office/drawing/2014/main" id="{3C1EBAD0-EB01-4244-B018-A833D2325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" t="-35" r="568" b="9003"/>
          <a:stretch/>
        </p:blipFill>
        <p:spPr bwMode="auto">
          <a:xfrm>
            <a:off x="644387" y="890206"/>
            <a:ext cx="5123307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 a relational database instead of NoSQL for IoT">
            <a:extLst>
              <a:ext uri="{FF2B5EF4-FFF2-40B4-BE49-F238E27FC236}">
                <a16:creationId xmlns:a16="http://schemas.microsoft.com/office/drawing/2014/main" id="{FB743D1D-C794-41B7-A3F3-FC35C393D9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4" r="7313"/>
          <a:stretch/>
        </p:blipFill>
        <p:spPr bwMode="auto">
          <a:xfrm>
            <a:off x="630936" y="890206"/>
            <a:ext cx="5465064" cy="507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758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oes Artificial Intelligence Mean Data Visualization is Dead? | by Data  Visualization Book Club | Nightingale | Medium">
            <a:extLst>
              <a:ext uri="{FF2B5EF4-FFF2-40B4-BE49-F238E27FC236}">
                <a16:creationId xmlns:a16="http://schemas.microsoft.com/office/drawing/2014/main" id="{C1C3F248-4BB4-49CA-B01A-F54A453FD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379" y="765259"/>
            <a:ext cx="6514668" cy="593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368A4F-C070-4167-97A4-B31922110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060" y="884592"/>
            <a:ext cx="54789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dirty="0">
                <a:latin typeface="Caviar Dreams" panose="020B0402020204020504" pitchFamily="34" charset="0"/>
              </a:rPr>
              <a:t>Además House </a:t>
            </a:r>
            <a:r>
              <a:rPr lang="es-ES" sz="2400" dirty="0" err="1">
                <a:latin typeface="Caviar Dreams" panose="020B0402020204020504" pitchFamily="34" charset="0"/>
              </a:rPr>
              <a:t>Coin</a:t>
            </a:r>
            <a:r>
              <a:rPr lang="es-ES" sz="2400" dirty="0">
                <a:latin typeface="Caviar Dreams" panose="020B0402020204020504" pitchFamily="34" charset="0"/>
              </a:rPr>
              <a:t> no solo nos aporta un precio de mercado, también nos facilita información sobre el mercado, la tipología de viviendas del barrio, el precio medio, …</a:t>
            </a:r>
          </a:p>
        </p:txBody>
      </p:sp>
    </p:spTree>
    <p:extLst>
      <p:ext uri="{BB962C8B-B14F-4D97-AF65-F5344CB8AC3E}">
        <p14:creationId xmlns:p14="http://schemas.microsoft.com/office/powerpoint/2010/main" val="333539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3559E2-3757-46FD-977B-DC092CA8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480" y="1726935"/>
            <a:ext cx="7955280" cy="38813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15000" dirty="0">
                <a:latin typeface="Brusher" panose="00000500000000000000" pitchFamily="2" charset="0"/>
              </a:rPr>
              <a:t>The </a:t>
            </a:r>
            <a:r>
              <a:rPr lang="es-ES" sz="15000" dirty="0" err="1">
                <a:latin typeface="Brusher" panose="00000500000000000000" pitchFamily="2" charset="0"/>
              </a:rPr>
              <a:t>End</a:t>
            </a:r>
            <a:r>
              <a:rPr lang="es-ES" sz="15000" dirty="0">
                <a:latin typeface="Brusher" panose="00000500000000000000" pitchFamily="2" charset="0"/>
              </a:rPr>
              <a:t> 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E9487C-6161-41E7-933B-29028D5FB08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60" y="433578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946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BDA1942E-57FC-46DF-B6CA-9F5714CF22CC}"/>
              </a:ext>
            </a:extLst>
          </p:cNvPr>
          <p:cNvSpPr txBox="1">
            <a:spLocks/>
          </p:cNvSpPr>
          <p:nvPr/>
        </p:nvSpPr>
        <p:spPr>
          <a:xfrm>
            <a:off x="6778176" y="2562917"/>
            <a:ext cx="4627394" cy="21050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2400" dirty="0">
                <a:latin typeface="Caviar Dreams" panose="020B0402020204020504" pitchFamily="34" charset="0"/>
              </a:rPr>
              <a:t>Para la creación del algoritmo y de la base de datos he hecho uso de distintos </a:t>
            </a:r>
            <a:r>
              <a:rPr lang="es-ES" sz="2400" b="1" dirty="0">
                <a:latin typeface="Caviar Dreams" panose="020B0402020204020504" pitchFamily="34" charset="0"/>
              </a:rPr>
              <a:t>lenguajes</a:t>
            </a:r>
            <a:r>
              <a:rPr lang="es-ES" sz="2400" dirty="0">
                <a:latin typeface="Caviar Dreams" panose="020B0402020204020504" pitchFamily="34" charset="0"/>
              </a:rPr>
              <a:t> y </a:t>
            </a:r>
            <a:r>
              <a:rPr lang="es-ES" sz="2400" b="1" dirty="0">
                <a:latin typeface="Caviar Dreams" panose="020B0402020204020504" pitchFamily="34" charset="0"/>
              </a:rPr>
              <a:t>programas</a:t>
            </a:r>
            <a:r>
              <a:rPr lang="es-ES" sz="2400" dirty="0">
                <a:latin typeface="Caviar Dreams" panose="020B0402020204020504" pitchFamily="34" charset="0"/>
              </a:rPr>
              <a:t>.</a:t>
            </a:r>
          </a:p>
        </p:txBody>
      </p:sp>
      <p:pic>
        <p:nvPicPr>
          <p:cNvPr id="7170" name="Picture 2" descr="Python Logo - PNG y Vector">
            <a:extLst>
              <a:ext uri="{FF2B5EF4-FFF2-40B4-BE49-F238E27FC236}">
                <a16:creationId xmlns:a16="http://schemas.microsoft.com/office/drawing/2014/main" id="{B98AABE1-5E06-4B97-81D1-27AB5CD4C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30" y="869052"/>
            <a:ext cx="2028825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ql-logo - Desafio Latam">
            <a:extLst>
              <a:ext uri="{FF2B5EF4-FFF2-40B4-BE49-F238E27FC236}">
                <a16:creationId xmlns:a16="http://schemas.microsoft.com/office/drawing/2014/main" id="{548D3CE4-4CED-46F8-B651-898382539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738" y="790470"/>
            <a:ext cx="4599213" cy="241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royecto Jupyter - Wikipedia, la enciclopedia libre">
            <a:extLst>
              <a:ext uri="{FF2B5EF4-FFF2-40B4-BE49-F238E27FC236}">
                <a16:creationId xmlns:a16="http://schemas.microsoft.com/office/drawing/2014/main" id="{B83F802F-9CA4-4A83-BB42-F0EDC2326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40" y="3697355"/>
            <a:ext cx="197220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Brand • Streamlit">
            <a:extLst>
              <a:ext uri="{FF2B5EF4-FFF2-40B4-BE49-F238E27FC236}">
                <a16:creationId xmlns:a16="http://schemas.microsoft.com/office/drawing/2014/main" id="{6CDFF19A-3FA9-4D2F-8B79-4F0612EF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27" y="3697355"/>
            <a:ext cx="3598033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7031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768</Words>
  <Application>Microsoft Office PowerPoint</Application>
  <PresentationFormat>Panorámica</PresentationFormat>
  <Paragraphs>84</Paragraphs>
  <Slides>17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4" baseType="lpstr">
      <vt:lpstr>Arial</vt:lpstr>
      <vt:lpstr>Brusher</vt:lpstr>
      <vt:lpstr>Calibri</vt:lpstr>
      <vt:lpstr>Calibri Light</vt:lpstr>
      <vt:lpstr>Caviar Dreams</vt:lpstr>
      <vt:lpstr>Segoe UI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Jacobo Martín Cubas Núñez</dc:creator>
  <cp:lastModifiedBy>Jacobo Martín Cubas Núñez</cp:lastModifiedBy>
  <cp:revision>29</cp:revision>
  <dcterms:created xsi:type="dcterms:W3CDTF">2021-05-16T17:30:48Z</dcterms:created>
  <dcterms:modified xsi:type="dcterms:W3CDTF">2021-05-20T14:20:31Z</dcterms:modified>
</cp:coreProperties>
</file>